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40"/>
  </p:notesMasterIdLst>
  <p:sldIdLst>
    <p:sldId id="304" r:id="rId2"/>
    <p:sldId id="340" r:id="rId3"/>
    <p:sldId id="422" r:id="rId4"/>
    <p:sldId id="457" r:id="rId5"/>
    <p:sldId id="458" r:id="rId6"/>
    <p:sldId id="424" r:id="rId7"/>
    <p:sldId id="425" r:id="rId8"/>
    <p:sldId id="428" r:id="rId9"/>
    <p:sldId id="443" r:id="rId10"/>
    <p:sldId id="263" r:id="rId11"/>
    <p:sldId id="426" r:id="rId12"/>
    <p:sldId id="430" r:id="rId13"/>
    <p:sldId id="446" r:id="rId14"/>
    <p:sldId id="447" r:id="rId15"/>
    <p:sldId id="429" r:id="rId16"/>
    <p:sldId id="427" r:id="rId17"/>
    <p:sldId id="431" r:id="rId18"/>
    <p:sldId id="436" r:id="rId19"/>
    <p:sldId id="444" r:id="rId20"/>
    <p:sldId id="460" r:id="rId21"/>
    <p:sldId id="461" r:id="rId22"/>
    <p:sldId id="462" r:id="rId23"/>
    <p:sldId id="463" r:id="rId24"/>
    <p:sldId id="449" r:id="rId25"/>
    <p:sldId id="465" r:id="rId26"/>
    <p:sldId id="466" r:id="rId27"/>
    <p:sldId id="448" r:id="rId28"/>
    <p:sldId id="464" r:id="rId29"/>
    <p:sldId id="432" r:id="rId30"/>
    <p:sldId id="442" r:id="rId31"/>
    <p:sldId id="438" r:id="rId32"/>
    <p:sldId id="451" r:id="rId33"/>
    <p:sldId id="433" r:id="rId34"/>
    <p:sldId id="440" r:id="rId35"/>
    <p:sldId id="456" r:id="rId36"/>
    <p:sldId id="434" r:id="rId37"/>
    <p:sldId id="441" r:id="rId38"/>
    <p:sldId id="435" r:id="rId39"/>
  </p:sldIdLst>
  <p:sldSz cx="13004800" cy="9753600"/>
  <p:notesSz cx="6858000" cy="9144000"/>
  <p:defaultTextStyle>
    <a:defPPr>
      <a:defRPr lang="sv-SE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FF"/>
    <a:srgbClr val="800080"/>
    <a:srgbClr val="CC00CC"/>
    <a:srgbClr val="EDCC6C"/>
    <a:srgbClr val="990099"/>
    <a:srgbClr val="0077BC"/>
    <a:srgbClr val="89CC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67355" autoAdjust="0"/>
  </p:normalViewPr>
  <p:slideViewPr>
    <p:cSldViewPr>
      <p:cViewPr>
        <p:scale>
          <a:sx n="40" d="100"/>
          <a:sy n="40" d="100"/>
        </p:scale>
        <p:origin x="-1710" y="-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>
                <a:sym typeface="Avenir Book" charset="0"/>
              </a:rPr>
              <a:t>Click to edit Master text styles</a:t>
            </a:r>
          </a:p>
          <a:p>
            <a:pPr lvl="1"/>
            <a:r>
              <a:rPr lang="sv-SE" noProof="0" smtClean="0">
                <a:sym typeface="Avenir Book" charset="0"/>
              </a:rPr>
              <a:t>Second level</a:t>
            </a:r>
          </a:p>
          <a:p>
            <a:pPr lvl="2"/>
            <a:r>
              <a:rPr lang="sv-SE" noProof="0" smtClean="0">
                <a:sym typeface="Avenir Book" charset="0"/>
              </a:rPr>
              <a:t>Third level</a:t>
            </a:r>
          </a:p>
          <a:p>
            <a:pPr lvl="3"/>
            <a:r>
              <a:rPr lang="sv-SE" noProof="0" smtClean="0">
                <a:sym typeface="Avenir Book" charset="0"/>
              </a:rPr>
              <a:t>Fourth level</a:t>
            </a:r>
          </a:p>
          <a:p>
            <a:pPr lvl="4"/>
            <a:r>
              <a:rPr lang="sv-SE" noProof="0" smtClean="0">
                <a:sym typeface="Avenir 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Riktlinjen för sociala medier och även den digitala strategin handlar egentligen om två saker. </a:t>
            </a:r>
          </a:p>
          <a:p>
            <a:endParaRPr lang="sv-SE" dirty="0" smtClean="0"/>
          </a:p>
          <a:p>
            <a:r>
              <a:rPr lang="sv-SE" dirty="0" smtClean="0"/>
              <a:t>Dels en strategisk del – som handlar om att vårda</a:t>
            </a:r>
            <a:r>
              <a:rPr lang="sv-SE" baseline="0" dirty="0" smtClean="0"/>
              <a:t> varumärket, om profilering, om hur vi uttrycker oss i våra kommentarer. Kommunicera som en stad, öka förtroendet för oss som kommun. </a:t>
            </a:r>
          </a:p>
          <a:p>
            <a:r>
              <a:rPr lang="sv-SE" baseline="0" dirty="0" smtClean="0"/>
              <a:t>För enskilda verksamheter kan det upplevas som att det blir mer likriktat, för organisationen som helhet är det bra – för användaren blir det tydligare.</a:t>
            </a:r>
          </a:p>
          <a:p>
            <a:endParaRPr lang="sv-SE" baseline="0" dirty="0" smtClean="0"/>
          </a:p>
          <a:p>
            <a:r>
              <a:rPr lang="sv-SE" baseline="0" dirty="0" smtClean="0"/>
              <a:t>Den andra delen handlar om att stötta alla verksamheter. Det betyder inte att alla måste börja aktivera sig i sociala medier först och främst, utan att det funnits skriande behov av något att hålla i handen. Det här är ett stöd som ska finnas centralt ifrån och som inte har funnits, vissa verksamheter har behövt ta fram sina egna regler för att våga ge sig in i sociala medier. Så här ska det inte behöva vara. Om man som kommun vill vårda sitt varumärke måste man hjälpa medarbetarna att gå i den riktningen. </a:t>
            </a:r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Man</a:t>
            </a:r>
            <a:r>
              <a:rPr lang="sv-SE" baseline="0" dirty="0" smtClean="0"/>
              <a:t> skulle kunna säga så här; att vi ska våra vårt varumärke, och göra det lättare för er. </a:t>
            </a:r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D4D1-BAB7-4AF7-8645-3CEE8D17C5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6AA8-2886-4679-B214-C44DB99845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19BB-8A49-44A8-974B-28C55BE2D8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GBGstad-PPT-BKG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>
            <a:off x="3370263" y="3265488"/>
            <a:ext cx="0" cy="3222625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6" descr="gbg_st_cmyk_neg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3681413"/>
            <a:ext cx="127793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4238703" y="3420796"/>
            <a:ext cx="7802670" cy="140169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71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265979" y="5068285"/>
            <a:ext cx="7787548" cy="43772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3B2D-019B-4270-A104-6F432B158F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0EAB-7621-4FD9-AC85-92DD49F39C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5D7E-F564-42CC-A97D-9D453FE758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CE65-8826-44B4-93D6-647854BFE5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EA5C-5A40-4588-B5F6-A08D3195B7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0936-C7FD-4619-9562-DCC2029A6E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4863-B875-4B59-98EE-20531E6A91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Helvetica Light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009A-C973-40B2-BB9B-95BEB523AE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sv-SE" smtClean="0">
                <a:sym typeface="Helvetica Light" charset="0"/>
              </a:rPr>
              <a:t>Second level</a:t>
            </a:r>
          </a:p>
          <a:p>
            <a:pPr lvl="2"/>
            <a:r>
              <a:rPr lang="sv-SE" smtClean="0">
                <a:sym typeface="Helvetica Light" charset="0"/>
              </a:rPr>
              <a:t>Third level</a:t>
            </a:r>
          </a:p>
          <a:p>
            <a:pPr lvl="3"/>
            <a:r>
              <a:rPr lang="sv-SE" smtClean="0">
                <a:sym typeface="Helvetica Light" charset="0"/>
              </a:rPr>
              <a:t>Fourth level</a:t>
            </a:r>
          </a:p>
          <a:p>
            <a:pPr lvl="4"/>
            <a:r>
              <a:rPr lang="sv-SE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10313" y="9251950"/>
            <a:ext cx="369887" cy="381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8AFF1621-74BF-495E-AFE9-1E76942970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6797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31369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5941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40513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ktangel 13"/>
          <p:cNvSpPr>
            <a:spLocks noChangeArrowheads="1"/>
          </p:cNvSpPr>
          <p:nvPr/>
        </p:nvSpPr>
        <p:spPr bwMode="auto">
          <a:xfrm>
            <a:off x="238125" y="268288"/>
            <a:ext cx="12528550" cy="9217025"/>
          </a:xfrm>
          <a:prstGeom prst="rect">
            <a:avLst/>
          </a:prstGeom>
          <a:solidFill>
            <a:srgbClr val="FF6600"/>
          </a:solidFill>
          <a:ln w="25400" algn="ctr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  <a:p>
            <a:endParaRPr lang="sv-SE">
              <a:solidFill>
                <a:srgbClr val="F18700"/>
              </a:solidFill>
            </a:endParaRPr>
          </a:p>
        </p:txBody>
      </p:sp>
      <p:sp>
        <p:nvSpPr>
          <p:cNvPr id="3075" name="Rubrik 5"/>
          <p:cNvSpPr>
            <a:spLocks noGrp="1"/>
          </p:cNvSpPr>
          <p:nvPr>
            <p:ph type="title"/>
          </p:nvPr>
        </p:nvSpPr>
        <p:spPr>
          <a:xfrm>
            <a:off x="3981450" y="4338638"/>
            <a:ext cx="8569325" cy="1401762"/>
          </a:xfrm>
        </p:spPr>
        <p:txBody>
          <a:bodyPr/>
          <a:lstStyle/>
          <a:p>
            <a:pPr algn="l"/>
            <a:r>
              <a:rPr lang="sv-SE" sz="6000" b="1" dirty="0" smtClean="0"/>
              <a:t>Göteborgs Stad i sociala medier</a:t>
            </a:r>
          </a:p>
        </p:txBody>
      </p:sp>
      <p:pic>
        <p:nvPicPr>
          <p:cNvPr id="3076" name="Bildobjekt 7" descr="gbg_st_c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3797300"/>
            <a:ext cx="1406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k 9"/>
          <p:cNvCxnSpPr/>
          <p:nvPr/>
        </p:nvCxnSpPr>
        <p:spPr bwMode="auto">
          <a:xfrm>
            <a:off x="3478213" y="2932113"/>
            <a:ext cx="0" cy="3889375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77813" y="239713"/>
            <a:ext cx="12446000" cy="927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/>
          </p:cNvSpPr>
          <p:nvPr/>
        </p:nvSpPr>
        <p:spPr bwMode="auto">
          <a:xfrm>
            <a:off x="3047206" y="4209951"/>
            <a:ext cx="6910388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sv-SE" sz="8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1. Profilering</a:t>
            </a:r>
            <a:endParaRPr lang="sv-SE" sz="8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249094" y="5596880"/>
            <a:ext cx="5701578" cy="139525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2800" i="1" dirty="0" smtClean="0">
                <a:solidFill>
                  <a:srgbClr val="FFFFFF"/>
                </a:solidFill>
              </a:rPr>
              <a:t># trovärdighet    </a:t>
            </a:r>
            <a:br>
              <a:rPr lang="sv-SE" sz="2800" i="1" dirty="0" smtClean="0">
                <a:solidFill>
                  <a:srgbClr val="FFFFFF"/>
                </a:solidFill>
              </a:rPr>
            </a:br>
            <a:r>
              <a:rPr lang="sv-SE" sz="2800" i="1" dirty="0" smtClean="0">
                <a:solidFill>
                  <a:srgbClr val="FFFFFF"/>
                </a:solidFill>
              </a:rPr>
              <a:t># tydlig avsändare</a:t>
            </a:r>
            <a:br>
              <a:rPr lang="sv-SE" sz="2800" i="1" dirty="0" smtClean="0">
                <a:solidFill>
                  <a:srgbClr val="FFFFFF"/>
                </a:solidFill>
              </a:rPr>
            </a:br>
            <a:r>
              <a:rPr lang="sv-SE" sz="2800" i="1" dirty="0" smtClean="0">
                <a:solidFill>
                  <a:srgbClr val="FFFFFF"/>
                </a:solidFill>
              </a:rPr>
              <a:t># det visuella är också ett språk</a:t>
            </a:r>
            <a:endParaRPr lang="sv-SE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52" y="2284512"/>
            <a:ext cx="11816001" cy="557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1. Profilering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692150" y="808038"/>
            <a:ext cx="1301750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sv-SE" sz="20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Facebook</a:t>
            </a:r>
            <a:r>
              <a:rPr lang="sv-SE" sz="2000"/>
              <a:t/>
            </a:r>
            <a:br>
              <a:rPr lang="sv-SE" sz="2000"/>
            </a:br>
            <a:endParaRPr lang="sv-SE" sz="1800"/>
          </a:p>
        </p:txBody>
      </p:sp>
      <p:sp>
        <p:nvSpPr>
          <p:cNvPr id="48131" name="Rectangle 4"/>
          <p:cNvSpPr>
            <a:spLocks/>
          </p:cNvSpPr>
          <p:nvPr/>
        </p:nvSpPr>
        <p:spPr bwMode="auto">
          <a:xfrm>
            <a:off x="12571413" y="9398000"/>
            <a:ext cx="369887" cy="381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CAF85EC5-6B7A-4147-AA31-3502B3ECF431}" type="slidenum">
              <a:rPr lang="sv-SE" sz="1800"/>
              <a:pPr/>
              <a:t>12</a:t>
            </a:fld>
            <a:endParaRPr lang="sv-SE" sz="1800"/>
          </a:p>
        </p:txBody>
      </p:sp>
      <p:pic>
        <p:nvPicPr>
          <p:cNvPr id="48132" name="Picture 2" descr="tile_paper_medgray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08150"/>
            <a:ext cx="8083550" cy="7416800"/>
          </a:xfrm>
          <a:prstGeom prst="rect">
            <a:avLst/>
          </a:prstGeom>
          <a:noFill/>
          <a:ln w="25400">
            <a:noFill/>
            <a:miter lim="0"/>
            <a:headEnd/>
            <a:tailEnd/>
          </a:ln>
        </p:spPr>
      </p:pic>
      <p:sp>
        <p:nvSpPr>
          <p:cNvPr id="11" name="Ellips 10"/>
          <p:cNvSpPr>
            <a:spLocks noChangeAspect="1"/>
          </p:cNvSpPr>
          <p:nvPr/>
        </p:nvSpPr>
        <p:spPr>
          <a:xfrm>
            <a:off x="9023350" y="1852613"/>
            <a:ext cx="431800" cy="43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sv-SE" sz="1800" b="1" dirty="0">
                <a:latin typeface="+mj-lt"/>
              </a:rPr>
              <a:t>1</a:t>
            </a:r>
          </a:p>
        </p:txBody>
      </p:sp>
      <p:sp>
        <p:nvSpPr>
          <p:cNvPr id="12" name="Ellips 11"/>
          <p:cNvSpPr>
            <a:spLocks noChangeAspect="1"/>
          </p:cNvSpPr>
          <p:nvPr/>
        </p:nvSpPr>
        <p:spPr>
          <a:xfrm>
            <a:off x="9023350" y="4013200"/>
            <a:ext cx="431800" cy="43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sv-SE" sz="1800" b="1" dirty="0">
                <a:latin typeface="+mj-lt"/>
              </a:rPr>
              <a:t>2</a:t>
            </a:r>
          </a:p>
        </p:txBody>
      </p:sp>
      <p:sp>
        <p:nvSpPr>
          <p:cNvPr id="13" name="Ellips 12"/>
          <p:cNvSpPr>
            <a:spLocks noChangeAspect="1"/>
          </p:cNvSpPr>
          <p:nvPr/>
        </p:nvSpPr>
        <p:spPr>
          <a:xfrm>
            <a:off x="9023350" y="6100763"/>
            <a:ext cx="431800" cy="43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r>
              <a:rPr lang="sv-SE" sz="1800" b="1" dirty="0">
                <a:latin typeface="+mj-lt"/>
              </a:rPr>
              <a:t>3</a:t>
            </a:r>
          </a:p>
        </p:txBody>
      </p:sp>
      <p:sp>
        <p:nvSpPr>
          <p:cNvPr id="48136" name="Rektangel 13"/>
          <p:cNvSpPr>
            <a:spLocks noChangeArrowheads="1"/>
          </p:cNvSpPr>
          <p:nvPr/>
        </p:nvSpPr>
        <p:spPr bwMode="auto">
          <a:xfrm>
            <a:off x="9023350" y="2355850"/>
            <a:ext cx="36099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-84138" algn="l">
              <a:buSzPct val="75000"/>
            </a:pPr>
            <a:r>
              <a:rPr lang="sv-SE" sz="1800">
                <a:latin typeface="Helvetica" charset="0"/>
                <a:ea typeface="Helvetica" charset="0"/>
                <a:cs typeface="Helvetica" charset="0"/>
                <a:sym typeface="Helvetica" charset="0"/>
              </a:rPr>
              <a:t>Toppbilden ska bestå av en sammanhängande bild (851x315px).</a:t>
            </a:r>
          </a:p>
          <a:p>
            <a:pPr marL="84138" indent="-84138" algn="l">
              <a:buSzPct val="75000"/>
            </a:pPr>
            <a:endParaRPr lang="sv-SE" sz="18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8137" name="Rektangel 14"/>
          <p:cNvSpPr>
            <a:spLocks noChangeArrowheads="1"/>
          </p:cNvSpPr>
          <p:nvPr/>
        </p:nvSpPr>
        <p:spPr bwMode="auto">
          <a:xfrm>
            <a:off x="9023350" y="4540250"/>
            <a:ext cx="360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-84138" algn="l">
              <a:buSzPct val="75000"/>
            </a:pPr>
            <a:r>
              <a:rPr lang="sv-SE" sz="1800">
                <a:latin typeface="Helvetica" charset="0"/>
                <a:ea typeface="Helvetica" charset="0"/>
                <a:cs typeface="Helvetica" charset="0"/>
                <a:sym typeface="Helvetica" charset="0"/>
              </a:rPr>
              <a:t>Stadenprofilerade verksamheter</a:t>
            </a:r>
          </a:p>
          <a:p>
            <a:pPr marL="84138" indent="-84138" algn="l">
              <a:buSzPct val="75000"/>
            </a:pPr>
            <a:r>
              <a:rPr lang="sv-SE" sz="180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använder stadens logotyp som</a:t>
            </a:r>
          </a:p>
          <a:p>
            <a:pPr marL="84138" indent="-84138" algn="l">
              <a:buSzPct val="75000"/>
            </a:pPr>
            <a:r>
              <a:rPr lang="sv-SE" sz="180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profilbilld.  </a:t>
            </a:r>
            <a:endParaRPr lang="sv-SE" sz="180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8138" name="Rektangel 15"/>
          <p:cNvSpPr>
            <a:spLocks noChangeArrowheads="1"/>
          </p:cNvSpPr>
          <p:nvPr/>
        </p:nvSpPr>
        <p:spPr bwMode="auto">
          <a:xfrm>
            <a:off x="9023350" y="6629400"/>
            <a:ext cx="360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-84138" algn="l">
              <a:buSzPct val="75000"/>
            </a:pPr>
            <a:r>
              <a:rPr lang="sv-SE"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Verksamheten s namn </a:t>
            </a:r>
            <a:r>
              <a:rPr lang="sv-SE" sz="1800">
                <a:latin typeface="Helvetica" charset="0"/>
                <a:ea typeface="Helvetica" charset="0"/>
                <a:cs typeface="Helvetica" charset="0"/>
                <a:sym typeface="Helvetica" charset="0"/>
              </a:rPr>
              <a:t>är också</a:t>
            </a:r>
          </a:p>
          <a:p>
            <a:pPr marL="84138" indent="-84138" algn="l">
              <a:buSzPct val="75000"/>
            </a:pPr>
            <a:r>
              <a:rPr lang="sv-SE" sz="1800">
                <a:latin typeface="Helvetica" charset="0"/>
                <a:ea typeface="Helvetica" charset="0"/>
                <a:cs typeface="Helvetica" charset="0"/>
                <a:sym typeface="Helvetica" charset="0"/>
              </a:rPr>
              <a:t>kanalens titel. 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</a:t>
            </a:r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1. Profilering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692150" y="808038"/>
            <a:ext cx="1301750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sv-SE" sz="20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Facebook</a:t>
            </a:r>
            <a:r>
              <a:rPr lang="sv-SE" sz="2000"/>
              <a:t/>
            </a:r>
            <a:br>
              <a:rPr lang="sv-SE" sz="2000"/>
            </a:br>
            <a:endParaRPr lang="sv-SE" sz="1800"/>
          </a:p>
        </p:txBody>
      </p:sp>
      <p:sp>
        <p:nvSpPr>
          <p:cNvPr id="48131" name="Rectangle 4"/>
          <p:cNvSpPr>
            <a:spLocks/>
          </p:cNvSpPr>
          <p:nvPr/>
        </p:nvSpPr>
        <p:spPr bwMode="auto">
          <a:xfrm>
            <a:off x="12571413" y="9398000"/>
            <a:ext cx="369887" cy="381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CAF85EC5-6B7A-4147-AA31-3502B3ECF431}" type="slidenum">
              <a:rPr lang="sv-SE" sz="1800"/>
              <a:pPr/>
              <a:t>13</a:t>
            </a:fld>
            <a:endParaRPr lang="sv-SE" sz="1800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</a:t>
            </a:r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1. Profilering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57784" y="3028399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F: ”</a:t>
            </a:r>
            <a:r>
              <a:rPr lang="sv-SE" dirty="0" smtClean="0"/>
              <a:t>Varför ska alla ha samma logotyp som det står ’Göteborgs Stad’ under?”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885776" y="4756591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S: ”</a:t>
            </a:r>
            <a:r>
              <a:rPr lang="sv-SE" dirty="0" smtClean="0">
                <a:solidFill>
                  <a:srgbClr val="0070C0"/>
                </a:solidFill>
              </a:rPr>
              <a:t>Varför behöver en verksamhet som går under stadens varumärke ha en annan logotyp?”</a:t>
            </a: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692150" y="808038"/>
            <a:ext cx="1301750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sv-SE" sz="20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Facebook</a:t>
            </a:r>
            <a:r>
              <a:rPr lang="sv-SE" sz="2000"/>
              <a:t/>
            </a:r>
            <a:br>
              <a:rPr lang="sv-SE" sz="2000"/>
            </a:br>
            <a:endParaRPr lang="sv-SE" sz="1800"/>
          </a:p>
        </p:txBody>
      </p:sp>
      <p:sp>
        <p:nvSpPr>
          <p:cNvPr id="48131" name="Rectangle 4"/>
          <p:cNvSpPr>
            <a:spLocks/>
          </p:cNvSpPr>
          <p:nvPr/>
        </p:nvSpPr>
        <p:spPr bwMode="auto">
          <a:xfrm>
            <a:off x="12571413" y="9398000"/>
            <a:ext cx="369887" cy="381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CAF85EC5-6B7A-4147-AA31-3502B3ECF431}" type="slidenum">
              <a:rPr lang="sv-SE" sz="1800"/>
              <a:pPr/>
              <a:t>14</a:t>
            </a:fld>
            <a:endParaRPr lang="sv-SE" sz="1800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</a:t>
            </a:r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1. Profilering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57784" y="1636440"/>
            <a:ext cx="1029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F: ”</a:t>
            </a:r>
            <a:r>
              <a:rPr lang="sv-SE" dirty="0" smtClean="0"/>
              <a:t>Ska även </a:t>
            </a:r>
            <a:r>
              <a:rPr lang="sv-SE" dirty="0" err="1" smtClean="0"/>
              <a:t>instagramkonton</a:t>
            </a:r>
            <a:r>
              <a:rPr lang="sv-SE" dirty="0" smtClean="0"/>
              <a:t> ha stadens logotyp som profilbild?”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885776" y="3076600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S: ”</a:t>
            </a:r>
            <a:r>
              <a:rPr lang="sv-SE" dirty="0" smtClean="0">
                <a:solidFill>
                  <a:srgbClr val="0070C0"/>
                </a:solidFill>
              </a:rPr>
              <a:t>Ja.”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605856" y="4228728"/>
            <a:ext cx="943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F: ”</a:t>
            </a:r>
            <a:r>
              <a:rPr lang="sv-SE" dirty="0" smtClean="0"/>
              <a:t>Så alla stadens </a:t>
            </a:r>
            <a:r>
              <a:rPr lang="sv-SE" dirty="0" err="1" smtClean="0"/>
              <a:t>instagramkonton</a:t>
            </a:r>
            <a:r>
              <a:rPr lang="sv-SE" dirty="0" smtClean="0"/>
              <a:t> ska ha samma profilbild?”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885776" y="5598621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S: ”</a:t>
            </a:r>
            <a:r>
              <a:rPr lang="sv-SE" dirty="0" smtClean="0">
                <a:solidFill>
                  <a:srgbClr val="0070C0"/>
                </a:solidFill>
              </a:rPr>
              <a:t>Ja.”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85776" y="6390709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”</a:t>
            </a:r>
            <a:r>
              <a:rPr lang="sv-SE" dirty="0" smtClean="0">
                <a:solidFill>
                  <a:srgbClr val="0070C0"/>
                </a:solidFill>
              </a:rPr>
              <a:t>Är det ett problem för användaren?”</a:t>
            </a: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77813" y="239713"/>
            <a:ext cx="12446000" cy="927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/>
          </p:cNvSpPr>
          <p:nvPr/>
        </p:nvSpPr>
        <p:spPr bwMode="auto">
          <a:xfrm>
            <a:off x="3047206" y="4209951"/>
            <a:ext cx="6910388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sv-SE" sz="8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 </a:t>
            </a:r>
            <a:r>
              <a:rPr lang="sv-SE" sz="8000" b="1" dirty="0" err="1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Uppstart</a:t>
            </a:r>
            <a:endParaRPr lang="sv-SE" sz="8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36" y="3868688"/>
            <a:ext cx="518645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6214368" y="1492424"/>
            <a:ext cx="6361558" cy="675056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verksamhetens mål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kommunikationsplan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kommunikationsansvarig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verksamhetschef beslutar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kanalbeskrivning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kanalanmälan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2. </a:t>
            </a:r>
            <a:r>
              <a:rPr lang="sv-SE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Uppstart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77813" y="239713"/>
            <a:ext cx="12446000" cy="927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/>
          </p:cNvSpPr>
          <p:nvPr/>
        </p:nvSpPr>
        <p:spPr bwMode="auto">
          <a:xfrm>
            <a:off x="3047206" y="4209951"/>
            <a:ext cx="6910388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sv-SE" sz="8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 Innehåll</a:t>
            </a:r>
            <a:endParaRPr lang="sv-SE" sz="8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118024" y="5408339"/>
            <a:ext cx="3239669" cy="256480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sv-SE" sz="4000" i="1" dirty="0" smtClean="0">
                <a:solidFill>
                  <a:srgbClr val="FFFFFF"/>
                </a:solidFill>
              </a:rPr>
              <a:t># aktiv </a:t>
            </a:r>
            <a:br>
              <a:rPr lang="sv-SE" sz="4000" i="1" dirty="0" smtClean="0">
                <a:solidFill>
                  <a:srgbClr val="FFFFFF"/>
                </a:solidFill>
              </a:rPr>
            </a:br>
            <a:r>
              <a:rPr lang="sv-SE" sz="4000" i="1" dirty="0" smtClean="0">
                <a:solidFill>
                  <a:srgbClr val="FFFFFF"/>
                </a:solidFill>
              </a:rPr>
              <a:t># öppen </a:t>
            </a:r>
            <a:br>
              <a:rPr lang="sv-SE" sz="4000" i="1" dirty="0" smtClean="0">
                <a:solidFill>
                  <a:srgbClr val="FFFFFF"/>
                </a:solidFill>
              </a:rPr>
            </a:br>
            <a:r>
              <a:rPr lang="sv-SE" sz="4000" i="1" dirty="0" smtClean="0">
                <a:solidFill>
                  <a:srgbClr val="FFFFFF"/>
                </a:solidFill>
              </a:rPr>
              <a:t># tillgänglig    </a:t>
            </a:r>
            <a:br>
              <a:rPr lang="sv-SE" sz="4000" i="1" dirty="0" smtClean="0">
                <a:solidFill>
                  <a:srgbClr val="FFFFFF"/>
                </a:solidFill>
              </a:rPr>
            </a:br>
            <a:endParaRPr lang="sv-SE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806656" y="5768382"/>
            <a:ext cx="3528392" cy="35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3982120" y="2662511"/>
            <a:ext cx="6361558" cy="408649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sv-SE" sz="6000" dirty="0" smtClean="0">
                <a:solidFill>
                  <a:schemeClr val="tx1"/>
                </a:solidFill>
              </a:rPr>
              <a:t> Tonalitet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sv-SE" sz="6000" dirty="0" smtClean="0">
                <a:solidFill>
                  <a:schemeClr val="tx1"/>
                </a:solidFill>
              </a:rPr>
              <a:t> Frekvens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sv-SE" sz="6000" dirty="0" smtClean="0">
                <a:solidFill>
                  <a:schemeClr val="tx1"/>
                </a:solidFill>
              </a:rPr>
              <a:t> Dialog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690" y="556320"/>
            <a:ext cx="6202238" cy="87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ktangel 5"/>
          <p:cNvSpPr>
            <a:spLocks noChangeArrowheads="1"/>
          </p:cNvSpPr>
          <p:nvPr/>
        </p:nvSpPr>
        <p:spPr bwMode="auto">
          <a:xfrm>
            <a:off x="968375" y="2789238"/>
            <a:ext cx="10799763" cy="682625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bg1"/>
            </a:solidFill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Program för kommunikation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958850" y="3440113"/>
          <a:ext cx="1080000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  <a:gridCol w="2160000"/>
              </a:tblGrid>
              <a:tr h="2232248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Kommunikationsstrategi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Plan för Göteborgs Stads kanaler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Grafisk profil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Digital kanalstrategi</a:t>
                      </a:r>
                      <a:endParaRPr lang="sv-SE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Riktlinje för</a:t>
                      </a:r>
                      <a:r>
                        <a:rPr lang="sv-SE" baseline="0" dirty="0" smtClean="0"/>
                        <a:t> sociala medier</a:t>
                      </a:r>
                      <a:endParaRPr lang="sv-SE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176" y="484312"/>
            <a:ext cx="6833237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176" y="484312"/>
            <a:ext cx="6833237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904" y="1780456"/>
            <a:ext cx="5804098" cy="745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176" y="484312"/>
            <a:ext cx="6833237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904" y="1780456"/>
            <a:ext cx="5804098" cy="745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088" y="1132480"/>
            <a:ext cx="5871343" cy="72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176" y="484312"/>
            <a:ext cx="6833237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904" y="1780456"/>
            <a:ext cx="5804098" cy="745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088" y="1132480"/>
            <a:ext cx="5871343" cy="72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218" y="412303"/>
            <a:ext cx="6370542" cy="90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832" y="1924473"/>
            <a:ext cx="10081120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52" y="2524406"/>
            <a:ext cx="11665296" cy="47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92" y="2644552"/>
            <a:ext cx="11839372" cy="42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792" y="1133610"/>
            <a:ext cx="9793088" cy="84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3. Innehåll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34" y="1128539"/>
            <a:ext cx="10970758" cy="81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77813" y="239713"/>
            <a:ext cx="12446000" cy="927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/>
          </p:cNvSpPr>
          <p:nvPr/>
        </p:nvSpPr>
        <p:spPr bwMode="auto">
          <a:xfrm>
            <a:off x="3047206" y="4209951"/>
            <a:ext cx="6910388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sv-SE" sz="8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4. Moderering</a:t>
            </a:r>
            <a:endParaRPr lang="sv-SE" sz="8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/>
          </p:cNvSpPr>
          <p:nvPr/>
        </p:nvSpPr>
        <p:spPr bwMode="auto">
          <a:xfrm>
            <a:off x="2711450" y="4272307"/>
            <a:ext cx="7607374" cy="121058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pPr algn="l"/>
            <a:r>
              <a:rPr lang="sv-SE" b="1" dirty="0" smtClean="0">
                <a:solidFill>
                  <a:schemeClr val="tx1"/>
                </a:solidFill>
              </a:rPr>
              <a:t>”Göteborgs Stad ska ha en stark profil i kommunikationsfrågor.”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5" name="Rundad rektangulär 4"/>
          <p:cNvSpPr/>
          <p:nvPr/>
        </p:nvSpPr>
        <p:spPr>
          <a:xfrm>
            <a:off x="597744" y="1060376"/>
            <a:ext cx="6984776" cy="2232248"/>
          </a:xfrm>
          <a:prstGeom prst="wedgeRoundRectCallout">
            <a:avLst>
              <a:gd name="adj1" fmla="val -7523"/>
              <a:gd name="adj2" fmla="val 7793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l"/>
            <a:r>
              <a:rPr lang="sv-SE" sz="2400" i="1" dirty="0" smtClean="0">
                <a:solidFill>
                  <a:schemeClr val="tx1"/>
                </a:solidFill>
              </a:rPr>
              <a:t>Boende, besökare och näringsliv ska känna till vad staden gör och varför och hur de kan ta del av de tjänster och den service som staden erbjuder. </a:t>
            </a:r>
            <a:endParaRPr lang="sv-SE" sz="2400" i="1" dirty="0">
              <a:solidFill>
                <a:schemeClr val="tx1"/>
              </a:solidFill>
            </a:endParaRPr>
          </a:p>
        </p:txBody>
      </p:sp>
      <p:sp>
        <p:nvSpPr>
          <p:cNvPr id="6" name="Rundad rektangulär 5"/>
          <p:cNvSpPr/>
          <p:nvPr/>
        </p:nvSpPr>
        <p:spPr>
          <a:xfrm>
            <a:off x="7942560" y="6604992"/>
            <a:ext cx="3600400" cy="1872208"/>
          </a:xfrm>
          <a:prstGeom prst="wedgeRoundRectCallout">
            <a:avLst>
              <a:gd name="adj1" fmla="val -39834"/>
              <a:gd name="adj2" fmla="val -90272"/>
              <a:gd name="adj3" fmla="val 16667"/>
            </a:avLst>
          </a:prstGeom>
          <a:solidFill>
            <a:srgbClr val="FF6600">
              <a:alpha val="7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l"/>
            <a:r>
              <a:rPr lang="sv-SE" sz="2400" i="1" dirty="0" smtClean="0">
                <a:solidFill>
                  <a:schemeClr val="tx1"/>
                </a:solidFill>
              </a:rPr>
              <a:t>De ska förstå när och hur de kan vara med och påverka.</a:t>
            </a:r>
            <a:endParaRPr lang="sv-SE" sz="2400" i="1" dirty="0">
              <a:solidFill>
                <a:schemeClr val="tx1"/>
              </a:solidFill>
            </a:endParaRPr>
          </a:p>
        </p:txBody>
      </p:sp>
      <p:sp>
        <p:nvSpPr>
          <p:cNvPr id="7" name="Rundad rektangulär 6"/>
          <p:cNvSpPr/>
          <p:nvPr/>
        </p:nvSpPr>
        <p:spPr>
          <a:xfrm>
            <a:off x="957784" y="6749008"/>
            <a:ext cx="5184576" cy="2520280"/>
          </a:xfrm>
          <a:prstGeom prst="wedgeRoundRectCallout">
            <a:avLst>
              <a:gd name="adj1" fmla="val 34136"/>
              <a:gd name="adj2" fmla="val -89648"/>
              <a:gd name="adj3" fmla="val 16667"/>
            </a:avLst>
          </a:prstGeom>
          <a:solidFill>
            <a:schemeClr val="accent1">
              <a:lumMod val="60000"/>
              <a:lumOff val="40000"/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l"/>
            <a:r>
              <a:rPr lang="sv-SE" sz="2400" i="1" dirty="0" smtClean="0">
                <a:solidFill>
                  <a:schemeClr val="tx1"/>
                </a:solidFill>
              </a:rPr>
              <a:t>Uppleva stadens kommunikation som aktiv, öppen, trovärdig och tillgänglig.</a:t>
            </a:r>
            <a:endParaRPr lang="sv-SE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4. Moderering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3525218" y="2055518"/>
            <a:ext cx="6361558" cy="564256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Daglig bevakning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Gallra inom 24 timmar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Arkivera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Bemöt kritik</a:t>
            </a:r>
          </a:p>
          <a:p>
            <a:pPr algn="l">
              <a:lnSpc>
                <a:spcPct val="200000"/>
              </a:lnSpc>
              <a:buFont typeface="Wingdings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 Svara i kanalen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533" y="490939"/>
            <a:ext cx="10481734" cy="877172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692150" y="808038"/>
            <a:ext cx="1301750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sv-SE" sz="20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Facebook</a:t>
            </a:r>
            <a:r>
              <a:rPr lang="sv-SE" sz="2000"/>
              <a:t/>
            </a:r>
            <a:br>
              <a:rPr lang="sv-SE" sz="2000"/>
            </a:br>
            <a:endParaRPr lang="sv-SE" sz="1800"/>
          </a:p>
        </p:txBody>
      </p:sp>
      <p:sp>
        <p:nvSpPr>
          <p:cNvPr id="48131" name="Rectangle 4"/>
          <p:cNvSpPr>
            <a:spLocks/>
          </p:cNvSpPr>
          <p:nvPr/>
        </p:nvSpPr>
        <p:spPr bwMode="auto">
          <a:xfrm>
            <a:off x="12571413" y="9398000"/>
            <a:ext cx="369887" cy="381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CAF85EC5-6B7A-4147-AA31-3502B3ECF431}" type="slidenum">
              <a:rPr lang="sv-SE" sz="1800"/>
              <a:pPr/>
              <a:t>32</a:t>
            </a:fld>
            <a:endParaRPr lang="sv-SE" sz="1800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</a:t>
            </a:r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4. Moderering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73808" y="3028399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F: ”</a:t>
            </a:r>
            <a:r>
              <a:rPr lang="sv-SE" dirty="0" smtClean="0"/>
              <a:t> Får man blockera någon från en officiell </a:t>
            </a:r>
            <a:r>
              <a:rPr lang="sv-SE" dirty="0" err="1" smtClean="0"/>
              <a:t>staden-sida</a:t>
            </a:r>
            <a:r>
              <a:rPr lang="sv-SE" dirty="0" smtClean="0"/>
              <a:t>?”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461840" y="4756591"/>
            <a:ext cx="1000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S: ”</a:t>
            </a:r>
            <a:r>
              <a:rPr lang="sv-SE" dirty="0" smtClean="0">
                <a:solidFill>
                  <a:srgbClr val="0070C0"/>
                </a:solidFill>
              </a:rPr>
              <a:t>Ja – men i extrema fall och efter upprepade varningar.”</a:t>
            </a: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77813" y="239713"/>
            <a:ext cx="12446000" cy="927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/>
          </p:cNvSpPr>
          <p:nvPr/>
        </p:nvSpPr>
        <p:spPr bwMode="auto">
          <a:xfrm>
            <a:off x="3047206" y="4209951"/>
            <a:ext cx="6910388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sv-SE" sz="8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 Arkivering</a:t>
            </a:r>
            <a:endParaRPr lang="sv-SE" sz="8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118024" y="5596880"/>
            <a:ext cx="5979201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sv-SE" sz="4000" i="1" dirty="0" smtClean="0">
                <a:solidFill>
                  <a:srgbClr val="FFFFFF"/>
                </a:solidFill>
              </a:rPr>
              <a:t># lagkrav   </a:t>
            </a:r>
            <a:br>
              <a:rPr lang="sv-SE" sz="4000" i="1" dirty="0" smtClean="0">
                <a:solidFill>
                  <a:srgbClr val="FFFFFF"/>
                </a:solidFill>
              </a:rPr>
            </a:br>
            <a:r>
              <a:rPr lang="sv-SE" sz="4000" i="1" dirty="0" smtClean="0">
                <a:solidFill>
                  <a:srgbClr val="FFFFFF"/>
                </a:solidFill>
              </a:rPr>
              <a:t># kvalitativt arbete framåt </a:t>
            </a:r>
            <a:endParaRPr lang="sv-SE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5. Arkivering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84" y="2465475"/>
            <a:ext cx="11641432" cy="48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5. Arkivering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352" y="340296"/>
            <a:ext cx="5400600" cy="8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77813" y="239713"/>
            <a:ext cx="12446000" cy="927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/>
          </p:cNvSpPr>
          <p:nvPr/>
        </p:nvSpPr>
        <p:spPr bwMode="auto">
          <a:xfrm>
            <a:off x="3047206" y="4209951"/>
            <a:ext cx="6910388" cy="13336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sv-SE" sz="8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6. Avslut</a:t>
            </a:r>
            <a:endParaRPr lang="sv-SE" sz="8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21680" y="412304"/>
            <a:ext cx="4320480" cy="720080"/>
          </a:xfrm>
          <a:prstGeom prst="rect">
            <a:avLst/>
          </a:pr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sv-SE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  6. Avslut</a:t>
            </a:r>
            <a:endParaRPr lang="sv-SE" sz="4000" dirty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077" y="2573772"/>
            <a:ext cx="10432646" cy="46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8768"/>
            <a:ext cx="4296147" cy="42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3791570" y="4271509"/>
            <a:ext cx="7607374" cy="121058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pPr algn="l"/>
            <a:r>
              <a:rPr lang="sv-SE" b="1" dirty="0" smtClean="0">
                <a:solidFill>
                  <a:schemeClr val="tx1"/>
                </a:solidFill>
              </a:rPr>
              <a:t>Kontakta oss!</a:t>
            </a:r>
          </a:p>
          <a:p>
            <a:pPr algn="l"/>
            <a:r>
              <a:rPr lang="sv-SE" dirty="0" err="1" smtClean="0">
                <a:solidFill>
                  <a:schemeClr val="tx1"/>
                </a:solidFill>
              </a:rPr>
              <a:t>redaktionen@goteborg.se</a:t>
            </a:r>
            <a:endParaRPr lang="sv-S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3004800" cy="50208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sv-SE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2698713" y="1627148"/>
            <a:ext cx="7607374" cy="194924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12000" b="1" dirty="0" smtClean="0">
                <a:solidFill>
                  <a:schemeClr val="bg1"/>
                </a:solidFill>
              </a:rPr>
              <a:t>Strategi</a:t>
            </a:r>
            <a:endParaRPr lang="sv-SE" sz="120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2685976" y="6023898"/>
            <a:ext cx="7607374" cy="194924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12000" b="1" dirty="0" smtClean="0">
                <a:solidFill>
                  <a:schemeClr val="accent1">
                    <a:lumMod val="75000"/>
                  </a:schemeClr>
                </a:solidFill>
              </a:rPr>
              <a:t>Stöd</a:t>
            </a:r>
            <a:endParaRPr lang="sv-SE" sz="1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2685976" y="4007674"/>
            <a:ext cx="7607374" cy="194924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12000" b="1" dirty="0" smtClean="0">
                <a:solidFill>
                  <a:schemeClr val="tx1"/>
                </a:solidFill>
              </a:rPr>
              <a:t>+</a:t>
            </a:r>
            <a:endParaRPr lang="sv-SE" sz="1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3004800" cy="50208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sv-SE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2698713" y="1073151"/>
            <a:ext cx="7607374" cy="30572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9600" b="1" dirty="0" smtClean="0">
                <a:solidFill>
                  <a:schemeClr val="bg1"/>
                </a:solidFill>
              </a:rPr>
              <a:t>Vårda varumärket</a:t>
            </a:r>
            <a:endParaRPr lang="sv-SE" sz="96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2685976" y="5469901"/>
            <a:ext cx="7607374" cy="30572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9600" b="1" dirty="0" smtClean="0">
                <a:solidFill>
                  <a:schemeClr val="accent1">
                    <a:lumMod val="75000"/>
                  </a:schemeClr>
                </a:solidFill>
              </a:rPr>
              <a:t>Förenkla arbetet</a:t>
            </a:r>
            <a:endParaRPr lang="sv-SE" sz="9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2685976" y="4007674"/>
            <a:ext cx="7607374" cy="194924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12000" b="1" dirty="0" smtClean="0">
                <a:solidFill>
                  <a:schemeClr val="tx1"/>
                </a:solidFill>
              </a:rPr>
              <a:t>+</a:t>
            </a:r>
            <a:endParaRPr lang="sv-SE" sz="1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325" y="1857375"/>
            <a:ext cx="42481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/>
          </p:cNvSpPr>
          <p:nvPr/>
        </p:nvSpPr>
        <p:spPr bwMode="auto">
          <a:xfrm>
            <a:off x="2711450" y="4318474"/>
            <a:ext cx="7607374" cy="111824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797" tIns="50797" rIns="50797" bIns="50797" anchor="ctr">
            <a:spAutoFit/>
          </a:bodyPr>
          <a:lstStyle/>
          <a:p>
            <a:r>
              <a:rPr lang="sv-SE" sz="6600" b="1" dirty="0" smtClean="0">
                <a:solidFill>
                  <a:srgbClr val="FF6600"/>
                </a:solidFill>
              </a:rPr>
              <a:t># webbstrategiska</a:t>
            </a:r>
            <a:endParaRPr lang="sv-SE" sz="66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064" y="1780456"/>
            <a:ext cx="5534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976" y="3973956"/>
            <a:ext cx="1800200" cy="255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501" y="6936829"/>
            <a:ext cx="3867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0" y="666750"/>
            <a:ext cx="7353300" cy="84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ln>
          <a:noFill/>
        </a:ln>
      </a:spPr>
      <a:bodyPr lIns="130046" tIns="65023" rIns="130046" bIns="65023" anchor="ctr"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25254</TotalTime>
  <Words>584</Words>
  <Application>Microsoft Office PowerPoint</Application>
  <PresentationFormat>Anpassad</PresentationFormat>
  <Paragraphs>111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White</vt:lpstr>
      <vt:lpstr>Göteborgs Stad i sociala medier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  <vt:lpstr>Bild 37</vt:lpstr>
      <vt:lpstr>Bild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Jennifer Grönqvist</dc:creator>
  <cp:lastModifiedBy>jengro0423</cp:lastModifiedBy>
  <cp:revision>435</cp:revision>
  <dcterms:modified xsi:type="dcterms:W3CDTF">2015-11-20T09:19:46Z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63480BDE0C4DFC46C1257EB90048C691</vt:lpwstr>
  </property>
  <property fmtid="{D5CDD505-2E9C-101B-9397-08002B2CF9AE}" pid="6" name="SW_DocHWND">
    <vt:r8>5770662</vt:r8>
  </property>
  <property fmtid="{D5CDD505-2E9C-101B-9397-08002B2CF9AE}" pid="7" name="SW_IntOfficeMacros">
    <vt:lpwstr>Disabled</vt:lpwstr>
  </property>
  <property fmtid="{D5CDD505-2E9C-101B-9397-08002B2CF9AE}" pid="8" name="SW_CustomTitle">
    <vt:lpwstr/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